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63" r:id="rId4"/>
    <p:sldId id="264" r:id="rId5"/>
    <p:sldId id="309" r:id="rId6"/>
    <p:sldId id="310" r:id="rId7"/>
    <p:sldId id="262" r:id="rId8"/>
    <p:sldId id="311" r:id="rId9"/>
  </p:sldIdLst>
  <p:sldSz cx="9144000" cy="6858000" type="screen4x3"/>
  <p:notesSz cx="6858000" cy="9144000"/>
  <p:embeddedFontLst>
    <p:embeddedFont>
      <p:font typeface="Playfair Display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03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796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 panose="00000500000000000000"/>
              <a:buNone/>
              <a:defRPr sz="48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 panose="00000500000000000000"/>
              <a:buNone/>
              <a:defRPr sz="60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 panose="00000500000000000000"/>
              <a:buNone/>
              <a:defRPr sz="1600" i="1"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</a:lstStyle>
          <a:p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buNone/>
              <a:defRPr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w="19050" cap="flat" cmpd="sng">
            <a:solidFill>
              <a:srgbClr val="FFD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 panose="00000500000000000000"/>
              <a:buNone/>
              <a:defRPr sz="3600" b="1">
                <a:solidFill>
                  <a:srgbClr val="FFFFFF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85800" y="3189150"/>
            <a:ext cx="431292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dirty="0" smtClean="0"/>
              <a:t>Dynamic Advertisement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With #include</a:t>
            </a:r>
            <a:endParaRPr lang="en-IN" dirty="0"/>
          </a:p>
        </p:txBody>
      </p:sp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3806"/>
            <a:ext cx="2385060" cy="1040765"/>
          </a:xfrm>
          <a:prstGeom prst="rect">
            <a:avLst/>
          </a:prstGeom>
          <a:noFill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Underlyin</a:t>
            </a:r>
            <a:r>
              <a:rPr lang="en-GB" dirty="0" smtClean="0"/>
              <a:t>g method</a:t>
            </a:r>
            <a:endParaRPr lang="en-GB" dirty="0"/>
          </a:p>
        </p:txBody>
      </p:sp>
      <p:sp>
        <p:nvSpPr>
          <p:cNvPr id="209" name="Google Shape;209;p29"/>
          <p:cNvSpPr/>
          <p:nvPr/>
        </p:nvSpPr>
        <p:spPr>
          <a:xfrm>
            <a:off x="654775" y="2545650"/>
            <a:ext cx="2808000" cy="1766700"/>
          </a:xfrm>
          <a:prstGeom prst="homePlate">
            <a:avLst>
              <a:gd name="adj" fmla="val 30129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smtClean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Machine Learning and Data Analysis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0" name="Google Shape;210;p29"/>
          <p:cNvSpPr/>
          <p:nvPr/>
        </p:nvSpPr>
        <p:spPr>
          <a:xfrm>
            <a:off x="3089925" y="2545650"/>
            <a:ext cx="2862000" cy="17667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Database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smtClean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(firebase)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1" name="Google Shape;211;p29"/>
          <p:cNvSpPr/>
          <p:nvPr/>
        </p:nvSpPr>
        <p:spPr>
          <a:xfrm>
            <a:off x="5579075" y="2545650"/>
            <a:ext cx="2862000" cy="1766700"/>
          </a:xfrm>
          <a:prstGeom prst="chevron">
            <a:avLst>
              <a:gd name="adj" fmla="val 29853"/>
            </a:avLst>
          </a:prstGeom>
          <a:noFill/>
          <a:ln w="9525" cap="flat" cmpd="sng">
            <a:solidFill>
              <a:srgbClr val="FFD9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 smtClean="0">
                <a:solidFill>
                  <a:srgbClr val="FFD900"/>
                </a:solidFill>
                <a:latin typeface="Droid Sans"/>
                <a:ea typeface="Droid Sans"/>
                <a:cs typeface="Droid Sans"/>
                <a:sym typeface="Droid Sans"/>
              </a:rPr>
              <a:t>Dynamic Ads</a:t>
            </a:r>
            <a:endParaRPr sz="2400" dirty="0">
              <a:solidFill>
                <a:srgbClr val="FFD900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 lang="en-GB"/>
          </a:p>
        </p:txBody>
      </p:sp>
      <p:sp>
        <p:nvSpPr>
          <p:cNvPr id="11" name="Google Shape;285;p32"/>
          <p:cNvSpPr/>
          <p:nvPr/>
        </p:nvSpPr>
        <p:spPr>
          <a:xfrm>
            <a:off x="6279330" y="4551521"/>
            <a:ext cx="1461490" cy="2484088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D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025" y="4791642"/>
            <a:ext cx="1316100" cy="1835582"/>
          </a:xfrm>
          <a:prstGeom prst="rect">
            <a:avLst/>
          </a:prstGeom>
        </p:spPr>
      </p:pic>
      <p:sp>
        <p:nvSpPr>
          <p:cNvPr id="6" name="AutoShape 4" descr="Image result for firebas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30" y="4705350"/>
            <a:ext cx="1714500" cy="171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98" y="4762235"/>
            <a:ext cx="2572132" cy="157089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  <p:bldP spid="210" grpId="0" animBg="1"/>
      <p:bldP spid="211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-90512" y="2074634"/>
            <a:ext cx="3584100" cy="42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 smtClean="0">
                <a:solidFill>
                  <a:srgbClr val="FFD900"/>
                </a:solidFill>
                <a:latin typeface="Playfair Display" panose="00000500000000000000"/>
                <a:ea typeface="Playfair Display" panose="00000500000000000000"/>
                <a:cs typeface="Playfair Display" panose="00000500000000000000"/>
                <a:sym typeface="Playfair Display" panose="00000500000000000000"/>
              </a:rPr>
              <a:t>Data scrapping</a:t>
            </a:r>
            <a:endParaRPr lang="en-GB" b="1" dirty="0" smtClean="0">
              <a:solidFill>
                <a:srgbClr val="FFD90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solidFill>
                <a:srgbClr val="FFD900"/>
              </a:solidFill>
              <a:latin typeface="Playfair Display" panose="00000500000000000000"/>
              <a:ea typeface="Playfair Display" panose="00000500000000000000"/>
              <a:cs typeface="Playfair Display" panose="00000500000000000000"/>
              <a:sym typeface="Playfair Display" panose="00000500000000000000"/>
            </a:endParaRPr>
          </a:p>
          <a:p>
            <a:pPr marL="0" lvl="0" indent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 smtClean="0"/>
              <a:t>We can collect data for the humans biggest resource – the WWW</a:t>
            </a:r>
            <a:endParaRPr lang="en-GB" dirty="0" smtClean="0"/>
          </a:p>
        </p:txBody>
      </p: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How do we get our data ?</a:t>
            </a:r>
            <a:endParaRPr lang="en-GB" dirty="0"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420" y="1687704"/>
            <a:ext cx="5062583" cy="2847703"/>
          </a:xfrm>
          <a:prstGeom prst="rect">
            <a:avLst/>
          </a:prstGeom>
        </p:spPr>
      </p:pic>
      <p:grpSp>
        <p:nvGrpSpPr>
          <p:cNvPr id="18" name="Google Shape;419;p39"/>
          <p:cNvGrpSpPr/>
          <p:nvPr/>
        </p:nvGrpSpPr>
        <p:grpSpPr>
          <a:xfrm>
            <a:off x="4572000" y="2963628"/>
            <a:ext cx="369505" cy="369505"/>
            <a:chOff x="2594050" y="1631825"/>
            <a:chExt cx="439625" cy="439625"/>
          </a:xfrm>
        </p:grpSpPr>
        <p:sp>
          <p:nvSpPr>
            <p:cNvPr id="19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419;p39"/>
          <p:cNvGrpSpPr/>
          <p:nvPr/>
        </p:nvGrpSpPr>
        <p:grpSpPr>
          <a:xfrm>
            <a:off x="5015337" y="2990240"/>
            <a:ext cx="369505" cy="369505"/>
            <a:chOff x="2594050" y="1631825"/>
            <a:chExt cx="439625" cy="439625"/>
          </a:xfrm>
        </p:grpSpPr>
        <p:sp>
          <p:nvSpPr>
            <p:cNvPr id="24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419;p39"/>
          <p:cNvGrpSpPr/>
          <p:nvPr/>
        </p:nvGrpSpPr>
        <p:grpSpPr>
          <a:xfrm>
            <a:off x="4245055" y="3359745"/>
            <a:ext cx="369505" cy="369505"/>
            <a:chOff x="2594050" y="1631825"/>
            <a:chExt cx="439625" cy="439625"/>
          </a:xfrm>
        </p:grpSpPr>
        <p:sp>
          <p:nvSpPr>
            <p:cNvPr id="29" name="Google Shape;420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1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2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3;p3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>
            <a:off x="3013167" y="3729250"/>
            <a:ext cx="1231888" cy="14631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51314" y="5164183"/>
            <a:ext cx="182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Property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015337" y="3380369"/>
            <a:ext cx="941326" cy="21706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65074" y="5471960"/>
            <a:ext cx="1158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Property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4557764" y="3386357"/>
            <a:ext cx="72062" cy="2085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31876" y="5471960"/>
            <a:ext cx="107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Hotels 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 smtClean="0"/>
              <a:t>Why ML and data analysis ?</a:t>
            </a:r>
            <a:endParaRPr lang="en-IN" altLang="en-GB" dirty="0" smtClean="0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269972" y="1907512"/>
            <a:ext cx="2631900" cy="3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IN" dirty="0" smtClean="0">
                <a:solidFill>
                  <a:srgbClr val="FFFF00"/>
                </a:solidFill>
              </a:rPr>
              <a:t>To auto relate data</a:t>
            </a:r>
            <a:endParaRPr lang="en-GB"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 lang="en-GB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74360"/>
              </p:ext>
            </p:extLst>
          </p:nvPr>
        </p:nvGraphicFramePr>
        <p:xfrm>
          <a:off x="1650890" y="2863402"/>
          <a:ext cx="1828800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7270307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04368294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91041774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season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temp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cold drink</a:t>
                      </a:r>
                      <a:endParaRPr lang="en-IN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6538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60617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127888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9277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30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y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013272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38624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w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00502485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90" y="5131351"/>
            <a:ext cx="1550688" cy="1201783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2288653" y="4442051"/>
            <a:ext cx="553274" cy="520592"/>
          </a:xfrm>
          <a:prstGeom prst="plus">
            <a:avLst>
              <a:gd name="adj" fmla="val 450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5627530" y="1992086"/>
            <a:ext cx="2631900" cy="4514700"/>
          </a:xfr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/>
          <a:lstStyle/>
          <a:p>
            <a:r>
              <a:rPr lang="en-IN" dirty="0" smtClean="0"/>
              <a:t>If ‘W’ and temp:30 cold drink =‘y’</a:t>
            </a:r>
          </a:p>
          <a:p>
            <a:r>
              <a:rPr lang="en-IN" dirty="0" smtClean="0"/>
              <a:t>If ‘S’ and temp:30 cold drink =‘n’</a:t>
            </a:r>
          </a:p>
          <a:p>
            <a:endParaRPr lang="en-IN" dirty="0"/>
          </a:p>
          <a:p>
            <a:pPr marL="114300" indent="0">
              <a:buNone/>
            </a:pPr>
            <a:r>
              <a:rPr lang="en-IN" dirty="0" smtClean="0"/>
              <a:t>Here we certain rules certain pertaining to when a person drinks cold drink.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b="1" dirty="0">
                <a:solidFill>
                  <a:srgbClr val="FFC000"/>
                </a:solidFill>
              </a:rPr>
              <a:t>D</a:t>
            </a:r>
            <a:r>
              <a:rPr lang="en-IN" b="1" dirty="0" smtClean="0">
                <a:solidFill>
                  <a:srgbClr val="FFC000"/>
                </a:solidFill>
              </a:rPr>
              <a:t>ecision tree : The one way out</a:t>
            </a:r>
          </a:p>
        </p:txBody>
      </p:sp>
      <p:sp>
        <p:nvSpPr>
          <p:cNvPr id="12" name="Equal 11"/>
          <p:cNvSpPr/>
          <p:nvPr/>
        </p:nvSpPr>
        <p:spPr>
          <a:xfrm>
            <a:off x="4282790" y="4145280"/>
            <a:ext cx="914400" cy="914400"/>
          </a:xfrm>
          <a:prstGeom prst="mathEqual">
            <a:avLst>
              <a:gd name="adj1" fmla="val 6377"/>
              <a:gd name="adj2" fmla="val 155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 smtClean="0"/>
              <a:t>Firebase(databas</a:t>
            </a:r>
            <a:r>
              <a:rPr lang="en-IN" altLang="en-GB" dirty="0" smtClean="0"/>
              <a:t>e)</a:t>
            </a:r>
            <a:endParaRPr lang="en-IN" altLang="en-GB" dirty="0" smtClean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65" y="1600200"/>
            <a:ext cx="6955246" cy="391232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3009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altLang="en-GB" dirty="0" smtClean="0"/>
              <a:t>What matters</a:t>
            </a:r>
            <a:endParaRPr lang="en-IN" altLang="en-GB" dirty="0" smtClean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75" y="1493767"/>
            <a:ext cx="4485882" cy="2523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51" y="1493767"/>
            <a:ext cx="3848220" cy="21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494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 rot="10800000">
            <a:off x="3211050" y="551200"/>
            <a:ext cx="2721900" cy="1872600"/>
          </a:xfrm>
          <a:prstGeom prst="triangle">
            <a:avLst>
              <a:gd name="adj" fmla="val 50000"/>
            </a:avLst>
          </a:prstGeom>
          <a:solidFill>
            <a:srgbClr val="FFD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774150" y="2812950"/>
            <a:ext cx="7595700" cy="12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i="1" dirty="0" smtClean="0"/>
              <a:t>AdSense</a:t>
            </a:r>
            <a:endParaRPr sz="7200" i="1" dirty="0"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4062077" y="658870"/>
            <a:ext cx="1019856" cy="986210"/>
            <a:chOff x="1247825" y="5001950"/>
            <a:chExt cx="443300" cy="428675"/>
          </a:xfrm>
        </p:grpSpPr>
        <p:sp>
          <p:nvSpPr>
            <p:cNvPr id="114" name="Google Shape;114;p1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285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" y="600891"/>
            <a:ext cx="3531326" cy="35313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5360" y="4371703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Positioning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82" y="683260"/>
            <a:ext cx="2083889" cy="2083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88182" y="3008812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Keep it simple</a:t>
            </a:r>
            <a:endParaRPr lang="en-IN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142" y="1168195"/>
            <a:ext cx="1612417" cy="1759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33139" y="3169852"/>
            <a:ext cx="2603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C000"/>
                </a:solidFill>
              </a:rPr>
              <a:t>Making it stand out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0781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134</Words>
  <Application>Microsoft Office PowerPoint</Application>
  <PresentationFormat>On-screen Show (4:3)</PresentationFormat>
  <Paragraphs>55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Playfair Display</vt:lpstr>
      <vt:lpstr>Calibri</vt:lpstr>
      <vt:lpstr>Arial</vt:lpstr>
      <vt:lpstr>Droid Sans</vt:lpstr>
      <vt:lpstr>Prospero template</vt:lpstr>
      <vt:lpstr>Dynamic Advertisement  With #include</vt:lpstr>
      <vt:lpstr>Underlying method</vt:lpstr>
      <vt:lpstr>How do we get our data ?</vt:lpstr>
      <vt:lpstr>Why ML and data analysis ?</vt:lpstr>
      <vt:lpstr>Firebase(database)</vt:lpstr>
      <vt:lpstr>What matters</vt:lpstr>
      <vt:lpstr>AdSense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Nirvana</dc:creator>
  <cp:lastModifiedBy>Nirvan Dogra</cp:lastModifiedBy>
  <cp:revision>27</cp:revision>
  <dcterms:created xsi:type="dcterms:W3CDTF">2018-08-21T15:59:00Z</dcterms:created>
  <dcterms:modified xsi:type="dcterms:W3CDTF">2018-11-03T00:58:05Z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